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9" r:id="rId2"/>
    <p:sldId id="257" r:id="rId3"/>
    <p:sldId id="258" r:id="rId4"/>
    <p:sldId id="275" r:id="rId5"/>
    <p:sldId id="256" r:id="rId6"/>
    <p:sldId id="260" r:id="rId7"/>
    <p:sldId id="261" r:id="rId8"/>
    <p:sldId id="262" r:id="rId9"/>
    <p:sldId id="266" r:id="rId10"/>
    <p:sldId id="263" r:id="rId11"/>
    <p:sldId id="267" r:id="rId12"/>
    <p:sldId id="264" r:id="rId13"/>
    <p:sldId id="276" r:id="rId14"/>
    <p:sldId id="265" r:id="rId15"/>
    <p:sldId id="268" r:id="rId16"/>
    <p:sldId id="269" r:id="rId17"/>
    <p:sldId id="270" r:id="rId18"/>
    <p:sldId id="271" r:id="rId19"/>
    <p:sldId id="272" r:id="rId20"/>
    <p:sldId id="277" r:id="rId21"/>
    <p:sldId id="278" r:id="rId22"/>
    <p:sldId id="279" r:id="rId2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865C35"/>
    <a:srgbClr val="EE2A38"/>
    <a:srgbClr val="04B0CB"/>
    <a:srgbClr val="6D2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68" autoAdjust="0"/>
    <p:restoredTop sz="94660"/>
  </p:normalViewPr>
  <p:slideViewPr>
    <p:cSldViewPr snapToGrid="0">
      <p:cViewPr varScale="1">
        <p:scale>
          <a:sx n="85" d="100"/>
          <a:sy n="85" d="100"/>
        </p:scale>
        <p:origin x="63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dana Ivančić" userId="ca07025b-d04b-4d7c-8bd6-4f6a73c0042f" providerId="ADAL" clId="{B3218144-1E6D-43D8-9F11-CB6DBF50FE72}"/>
    <pc:docChg chg="modSld">
      <pc:chgData name="Gordana Ivančić" userId="ca07025b-d04b-4d7c-8bd6-4f6a73c0042f" providerId="ADAL" clId="{B3218144-1E6D-43D8-9F11-CB6DBF50FE72}" dt="2021-10-14T13:01:48.530" v="0" actId="20577"/>
      <pc:docMkLst>
        <pc:docMk/>
      </pc:docMkLst>
      <pc:sldChg chg="modSp mod">
        <pc:chgData name="Gordana Ivančić" userId="ca07025b-d04b-4d7c-8bd6-4f6a73c0042f" providerId="ADAL" clId="{B3218144-1E6D-43D8-9F11-CB6DBF50FE72}" dt="2021-10-14T13:01:48.530" v="0" actId="20577"/>
        <pc:sldMkLst>
          <pc:docMk/>
          <pc:sldMk cId="3119033937" sldId="266"/>
        </pc:sldMkLst>
        <pc:spChg chg="mod">
          <ac:chgData name="Gordana Ivančić" userId="ca07025b-d04b-4d7c-8bd6-4f6a73c0042f" providerId="ADAL" clId="{B3218144-1E6D-43D8-9F11-CB6DBF50FE72}" dt="2021-10-14T13:01:48.530" v="0" actId="20577"/>
          <ac:spMkLst>
            <pc:docMk/>
            <pc:sldMk cId="3119033937" sldId="266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89EAE-CE8A-47AB-B5F7-18663F0080B3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31984-E847-497D-BC01-5057D3BD9F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8741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hr-HR" sz="1200" b="1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Uvodni </a:t>
            </a:r>
            <a:r>
              <a:rPr lang="hr-HR" sz="1200" b="1" kern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Ispričajte nešto o sebi i dosadašnjem radnom iskustvu.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Jeste li već sudjelovali u projektima razmjene znanja i iskustva s drugim učiteljima?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Zašto smatrate da je suradnja među učiteljima važna?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71271-464F-4B7C-AC70-015B4623A142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2483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D6F34-AB63-4956-87F0-DB7BBEBE3C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3F77DD-7EC7-4CE4-B57C-DBF244443D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A8DBA-05B9-4265-9E83-FF0AB0E5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453F2-5357-476D-8751-E2670415E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BBEE8-D2D5-42D2-8525-5F9E25153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12392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19839-E6A6-460F-BF34-08BAB3A94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12893B-DEF7-4CC3-876E-B9CD3772DA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5F71E-CA47-4A9E-AB20-8BAC27B05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3849-BC96-4BA3-96A5-C3DCF2DB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FFAFE-7B58-4E2E-B7C1-C22CA937F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4974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53CE19-9595-4F13-86E8-EB1C55139C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094D6E-ADE4-4278-A833-8E5AAF4931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07726-B30C-4349-AEBB-259FB8D1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93513-0C6F-40A9-BD95-C9581571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D464F-BC2E-4489-A310-48DA6B15B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0281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FBF90-2EF2-4D29-A15C-D03523C80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02F0A-63E6-4F52-BA2A-BDC19EB5C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92B2A-72E2-421F-999B-C450D6493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252FD-DBE2-4505-9FDE-674A12143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AF4DA-83F1-4659-AE81-DD9FA25F2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38410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46D60-A039-4F8D-92CC-B104149C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C57D7-E509-40AB-88B9-85F468879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8E310-6345-4C3A-B004-BEF3C9234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D5976-2CC2-4651-A440-7A86A618A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EA554-FBF9-435F-A5D5-2C8D2A799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908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C5DE2-5F7F-4670-A4DC-89F81A050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26EEF-40F0-44CE-AFE1-404C7E78E4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E98A5B-BFFA-44BB-A5A8-60FE20140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EB1B72-59BA-44EA-9789-AAFF0B657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FA5E2-339D-4060-B4BF-F55501F70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78E4FC-3D9D-4409-8EAD-DFFBDC9F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637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3C60B-4F95-493A-AF36-4D3A5237E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FE9E2-0152-434A-8501-1F695AD76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4164A8-51B9-431F-B847-792C2C391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E9346B-8553-46DB-9C0A-ADE051B568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DE573-8D40-44E1-961C-17E80BBBA1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CDC732-22BA-4F12-8A58-13913963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BA9085-FA39-4BA9-A128-22A781D8F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7A6993-DF3A-45D6-91F5-1B2C921CF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8496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B3DA7-E2BD-4688-B7CE-D0D2D6193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62AE32-1F99-44F6-AEC6-94ABF39CE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54D612-9CC2-4146-BE72-EE74B5309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3745C9-4FC1-4623-8708-DD3073F5F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2593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480974-9C5D-40D2-9466-A354598D1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9FBFD5-C86A-4A97-806D-2F88A7AF5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F4327-4EFD-444F-83DD-142A1DB05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5904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2B767-026A-4078-BABE-0122CFF4D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1E44A-E9BF-4F8B-BEBC-18D5A099E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AEC0FA-81CA-46B7-B62D-B6062CC5A2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0BC60B-F520-4061-9151-963F6D785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78BBC1-5CBF-46A2-914B-96414DDD6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90EEF6-C793-4682-9B3A-0E1F8389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096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04B28-BD2B-4A4E-BA89-463CC2239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0A911F-2738-487C-9201-B7DD72F493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8F1092-8174-4A35-9F88-C81A7744C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F8693-9F98-47E6-B49E-684A0784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253687-ABB5-4219-9059-6CFE669D9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0AFDCB-03F0-435F-A05F-2F0D7493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032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AB97FA7-D637-4FD2-A45B-917F1D41E0E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888403" y="2888402"/>
            <a:ext cx="6857999" cy="1081193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CDA921-BF1D-4072-8B1A-723D7503F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054" y="365125"/>
            <a:ext cx="100437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D9282D-3B01-428F-A5F7-CA634ABA3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0052" y="1825625"/>
            <a:ext cx="1004374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A68E5-D570-42A0-86D8-ED3FEC6491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A02C2-B8D9-4D7B-9D73-564C6D5FC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690D6-42CF-474D-B0F9-F3B780EB5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6139C2-FBCA-45FB-962D-4C18254A58F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231373" y="5731916"/>
            <a:ext cx="877900" cy="4450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8A32BC-ACFA-4F2D-9A3C-3C3A252BD6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58274" y="6356350"/>
            <a:ext cx="1150999" cy="29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8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B2891D6-45D1-49F5-8FA2-A651FDF30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202" y="526412"/>
            <a:ext cx="10421550" cy="623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29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13712" y="302193"/>
            <a:ext cx="11078288" cy="5112568"/>
          </a:xfrm>
        </p:spPr>
        <p:txBody>
          <a:bodyPr>
            <a:normAutofit/>
          </a:bodyPr>
          <a:lstStyle/>
          <a:p>
            <a:r>
              <a:rPr lang="hr-HR" sz="3200" dirty="0"/>
              <a:t>Znaš li koje dijelove ima biljka?</a:t>
            </a:r>
          </a:p>
          <a:p>
            <a:pPr>
              <a:buFontTx/>
              <a:buChar char="-"/>
            </a:pPr>
            <a:r>
              <a:rPr lang="hr-HR" sz="3200" dirty="0">
                <a:solidFill>
                  <a:srgbClr val="FF0000"/>
                </a:solidFill>
              </a:rPr>
              <a:t>KORIJEN</a:t>
            </a:r>
          </a:p>
          <a:p>
            <a:pPr>
              <a:buFontTx/>
              <a:buChar char="-"/>
            </a:pPr>
            <a:r>
              <a:rPr lang="hr-HR" sz="3200" dirty="0">
                <a:solidFill>
                  <a:srgbClr val="FF0000"/>
                </a:solidFill>
              </a:rPr>
              <a:t>STABLJIKA</a:t>
            </a:r>
          </a:p>
          <a:p>
            <a:pPr>
              <a:buFontTx/>
              <a:buChar char="-"/>
            </a:pPr>
            <a:r>
              <a:rPr lang="hr-HR" sz="3200" dirty="0">
                <a:solidFill>
                  <a:srgbClr val="FF0000"/>
                </a:solidFill>
              </a:rPr>
              <a:t>LIST</a:t>
            </a:r>
          </a:p>
          <a:p>
            <a:pPr>
              <a:buFontTx/>
              <a:buChar char="-"/>
            </a:pPr>
            <a:r>
              <a:rPr lang="hr-HR" sz="3200" dirty="0">
                <a:solidFill>
                  <a:srgbClr val="FF0000"/>
                </a:solidFill>
              </a:rPr>
              <a:t>PLOD</a:t>
            </a:r>
          </a:p>
          <a:p>
            <a:pPr>
              <a:buFontTx/>
              <a:buChar char="-"/>
            </a:pPr>
            <a:r>
              <a:rPr lang="hr-HR" sz="3200" dirty="0">
                <a:solidFill>
                  <a:srgbClr val="FF0000"/>
                </a:solidFill>
              </a:rPr>
              <a:t>CVIJET</a:t>
            </a:r>
          </a:p>
          <a:p>
            <a:pPr>
              <a:buFontTx/>
              <a:buChar char="-"/>
            </a:pPr>
            <a:r>
              <a:rPr lang="hr-HR" sz="3200" dirty="0"/>
              <a:t>Prema građi </a:t>
            </a:r>
            <a:r>
              <a:rPr lang="hr-HR" sz="3200" dirty="0">
                <a:solidFill>
                  <a:srgbClr val="FF0000"/>
                </a:solidFill>
              </a:rPr>
              <a:t>STABLJIKE</a:t>
            </a:r>
            <a:r>
              <a:rPr lang="hr-HR" sz="3200" dirty="0"/>
              <a:t>, biljke dijelimo na </a:t>
            </a:r>
            <a:r>
              <a:rPr lang="hr-HR" sz="3200" dirty="0">
                <a:solidFill>
                  <a:srgbClr val="FF0000"/>
                </a:solidFill>
              </a:rPr>
              <a:t>ZELJASTE </a:t>
            </a:r>
            <a:r>
              <a:rPr lang="hr-HR" sz="3200" dirty="0"/>
              <a:t>i</a:t>
            </a:r>
            <a:r>
              <a:rPr lang="hr-HR" sz="3200" dirty="0">
                <a:solidFill>
                  <a:srgbClr val="FF0000"/>
                </a:solidFill>
              </a:rPr>
              <a:t> DRVENASTE.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F453CA-A534-4AE9-899D-A08EBFCFF6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9755" y="4358873"/>
            <a:ext cx="6975142" cy="252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113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niOkvir 4"/>
          <p:cNvSpPr txBox="1"/>
          <p:nvPr/>
        </p:nvSpPr>
        <p:spPr>
          <a:xfrm>
            <a:off x="7899464" y="4777422"/>
            <a:ext cx="2520280" cy="830997"/>
          </a:xfrm>
          <a:prstGeom prst="rect">
            <a:avLst/>
          </a:prstGeom>
          <a:solidFill>
            <a:srgbClr val="FF0066"/>
          </a:solidFill>
        </p:spPr>
        <p:txBody>
          <a:bodyPr wrap="square" rtlCol="0">
            <a:spAutoFit/>
          </a:bodyPr>
          <a:lstStyle/>
          <a:p>
            <a:r>
              <a:rPr lang="hr-HR" sz="2400" dirty="0"/>
              <a:t>ROTKVICA</a:t>
            </a:r>
          </a:p>
          <a:p>
            <a:r>
              <a:rPr lang="hr-HR" sz="2400" dirty="0"/>
              <a:t>ZELJASTA BILJKA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74A48E-5663-4E94-8DDE-B499A4AA86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920" y="1133856"/>
            <a:ext cx="4794117" cy="36688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DC3482-742F-4B97-80AE-B5723F48F1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1534" y="1362456"/>
            <a:ext cx="5038285" cy="295299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255E22-D3E2-4CD5-9865-9570FDACE627}"/>
              </a:ext>
            </a:extLst>
          </p:cNvPr>
          <p:cNvSpPr txBox="1"/>
          <p:nvPr/>
        </p:nvSpPr>
        <p:spPr>
          <a:xfrm>
            <a:off x="2079941" y="4923074"/>
            <a:ext cx="2836008" cy="830997"/>
          </a:xfrm>
          <a:prstGeom prst="rect">
            <a:avLst/>
          </a:prstGeom>
          <a:solidFill>
            <a:srgbClr val="FF0066"/>
          </a:solidFill>
        </p:spPr>
        <p:txBody>
          <a:bodyPr wrap="square">
            <a:spAutoFit/>
          </a:bodyPr>
          <a:lstStyle/>
          <a:p>
            <a:r>
              <a:rPr lang="hr-HR" sz="2400" dirty="0"/>
              <a:t>TREŠNJA</a:t>
            </a:r>
          </a:p>
          <a:p>
            <a:r>
              <a:rPr lang="hr-HR" sz="2400" dirty="0"/>
              <a:t>DRVENASTA BILJKA</a:t>
            </a:r>
          </a:p>
        </p:txBody>
      </p:sp>
    </p:spTree>
    <p:extLst>
      <p:ext uri="{BB962C8B-B14F-4D97-AF65-F5344CB8AC3E}">
        <p14:creationId xmlns:p14="http://schemas.microsoft.com/office/powerpoint/2010/main" val="4057838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A639C01-67C3-44BF-8D9B-DAB474D360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A589A4-33BB-400B-A62E-0C68583EE5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07"/>
          <a:stretch/>
        </p:blipFill>
        <p:spPr>
          <a:xfrm>
            <a:off x="2292137" y="390430"/>
            <a:ext cx="7607726" cy="6077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251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RAZMNOŽAVANJE BILJKE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>
                <a:solidFill>
                  <a:srgbClr val="FF0000"/>
                </a:solidFill>
              </a:rPr>
              <a:t>CVIJET</a:t>
            </a:r>
            <a:r>
              <a:rPr lang="hr-HR" dirty="0"/>
              <a:t> služi za razmnožavanje</a:t>
            </a:r>
          </a:p>
          <a:p>
            <a:r>
              <a:rPr lang="hr-HR" dirty="0"/>
              <a:t>Biljke se razmnožavaju oprašivanjem: kukci, vjetar, voda</a:t>
            </a:r>
          </a:p>
          <a:p>
            <a:endParaRPr lang="hr-HR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744" y="3501008"/>
            <a:ext cx="4176464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9438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412931" y="438939"/>
            <a:ext cx="9739058" cy="2555932"/>
          </a:xfrm>
        </p:spPr>
        <p:txBody>
          <a:bodyPr>
            <a:normAutofit/>
          </a:bodyPr>
          <a:lstStyle/>
          <a:p>
            <a:r>
              <a:rPr lang="hr-HR" sz="3200" dirty="0"/>
              <a:t>Ljudi se hrane pojedinim dijelovima biljaka.</a:t>
            </a:r>
          </a:p>
          <a:p>
            <a:r>
              <a:rPr lang="hr-HR" sz="3200" dirty="0"/>
              <a:t>Biljke koje nam nisu poznate ne smijemo jesti jer mogu biti otrovne.</a:t>
            </a:r>
          </a:p>
          <a:p>
            <a:r>
              <a:rPr lang="hr-HR" sz="3200" dirty="0"/>
              <a:t>Pogledaj sliku u udžbeniku na str. 25.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BBD3E-DA24-4402-8C09-5A14693053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422" y="2994871"/>
            <a:ext cx="10625578" cy="3851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059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BILJKE U PREHRANI ČOVJEKA</a:t>
            </a:r>
          </a:p>
        </p:txBody>
      </p:sp>
      <p:sp>
        <p:nvSpPr>
          <p:cNvPr id="13" name="sketch line">
            <a:extLst>
              <a:ext uri="{FF2B5EF4-FFF2-40B4-BE49-F238E27FC236}">
                <a16:creationId xmlns:a16="http://schemas.microsoft.com/office/drawing/2014/main" id="{6357EC4F-235E-4222-A36F-C7878ACE3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kstniOkvir 3"/>
          <p:cNvSpPr txBox="1"/>
          <p:nvPr/>
        </p:nvSpPr>
        <p:spPr>
          <a:xfrm>
            <a:off x="630936" y="2807208"/>
            <a:ext cx="3429000" cy="34107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4000" dirty="0"/>
              <a:t>VOĆE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40CE00-A062-46DF-A4EA-D479E958B1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296" y="1837777"/>
            <a:ext cx="6903720" cy="318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6386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ECAB1E8-8195-4748-BE71-FF806D8689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3" name="!!text rectangle">
            <a:extLst>
              <a:ext uri="{FF2B5EF4-FFF2-40B4-BE49-F238E27FC236}">
                <a16:creationId xmlns:a16="http://schemas.microsoft.com/office/drawing/2014/main" id="{57F6BDD4-E066-4008-8011-6CC31AEB4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9575" y="633619"/>
            <a:ext cx="4279383" cy="5495925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!!accent">
            <a:extLst>
              <a:ext uri="{FF2B5EF4-FFF2-40B4-BE49-F238E27FC236}">
                <a16:creationId xmlns:a16="http://schemas.microsoft.com/office/drawing/2014/main" id="{2711A8FB-68FC-45FC-B01E-38F809E2D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567" y="117043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A865FE3-5FC9-4049-87CF-30019C46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7459" y="2121408"/>
            <a:ext cx="3328416" cy="9144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841247" y="2359152"/>
            <a:ext cx="3410712" cy="3425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4000" dirty="0"/>
              <a:t>POVRĆE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90" r="6506"/>
          <a:stretch/>
        </p:blipFill>
        <p:spPr bwMode="auto">
          <a:xfrm>
            <a:off x="5124450" y="634382"/>
            <a:ext cx="6657213" cy="549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44402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/>
          <p:cNvSpPr txBox="1"/>
          <p:nvPr/>
        </p:nvSpPr>
        <p:spPr>
          <a:xfrm>
            <a:off x="2223642" y="694945"/>
            <a:ext cx="5102351" cy="1676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dirty="0">
                <a:latin typeface="+mj-lt"/>
                <a:ea typeface="+mj-ea"/>
                <a:cs typeface="+mj-cs"/>
              </a:rPr>
              <a:t>ŽITARICE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95B82D5-A8BB-45BF-BED8-C7B206892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30112" y="0"/>
            <a:ext cx="5961888" cy="6858000"/>
          </a:xfrm>
          <a:prstGeom prst="rect">
            <a:avLst/>
          </a:prstGeom>
          <a:solidFill>
            <a:srgbClr val="9A7D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ounded Rectangle 9">
            <a:extLst>
              <a:ext uri="{FF2B5EF4-FFF2-40B4-BE49-F238E27FC236}">
                <a16:creationId xmlns:a16="http://schemas.microsoft.com/office/drawing/2014/main" id="{296C61EC-FBF4-4216-BE67-6C864D30A0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29984" y="484633"/>
            <a:ext cx="4846320" cy="27432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17183" y="694945"/>
            <a:ext cx="3490209" cy="232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Rounded Rectangle 9">
            <a:extLst>
              <a:ext uri="{FF2B5EF4-FFF2-40B4-BE49-F238E27FC236}">
                <a16:creationId xmlns:a16="http://schemas.microsoft.com/office/drawing/2014/main" id="{39D6C490-0229-4573-9696-B73E5B3A9C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29984" y="3511296"/>
            <a:ext cx="4846320" cy="27432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5472" y="3721608"/>
            <a:ext cx="4133632" cy="232257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5630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625" y="908720"/>
            <a:ext cx="2143125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niOkvir 3"/>
          <p:cNvSpPr txBox="1"/>
          <p:nvPr/>
        </p:nvSpPr>
        <p:spPr>
          <a:xfrm>
            <a:off x="3647728" y="3645025"/>
            <a:ext cx="957506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hr-HR" sz="3200" dirty="0"/>
              <a:t>ULJE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384" y="1196752"/>
            <a:ext cx="2857500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niOkvir 4"/>
          <p:cNvSpPr txBox="1"/>
          <p:nvPr/>
        </p:nvSpPr>
        <p:spPr>
          <a:xfrm>
            <a:off x="7104113" y="3645026"/>
            <a:ext cx="2736304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hr-HR" sz="3200" dirty="0"/>
              <a:t>JABUČNI OCAT</a:t>
            </a:r>
          </a:p>
        </p:txBody>
      </p:sp>
    </p:spTree>
    <p:extLst>
      <p:ext uri="{BB962C8B-B14F-4D97-AF65-F5344CB8AC3E}">
        <p14:creationId xmlns:p14="http://schemas.microsoft.com/office/powerpoint/2010/main" val="3153068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116208" y="333097"/>
            <a:ext cx="4929963" cy="1325563"/>
          </a:xfrm>
        </p:spPr>
        <p:txBody>
          <a:bodyPr/>
          <a:lstStyle/>
          <a:p>
            <a:r>
              <a:rPr lang="hr-HR" dirty="0"/>
              <a:t>LJEKOVITO BILJE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929" y="2040404"/>
            <a:ext cx="2699335" cy="1796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niOkvir 3"/>
          <p:cNvSpPr txBox="1"/>
          <p:nvPr/>
        </p:nvSpPr>
        <p:spPr>
          <a:xfrm>
            <a:off x="2485781" y="4005064"/>
            <a:ext cx="1125629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hr-HR" dirty="0"/>
              <a:t>KAMILICA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905" y="198884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niOkvir 4"/>
          <p:cNvSpPr txBox="1"/>
          <p:nvPr/>
        </p:nvSpPr>
        <p:spPr>
          <a:xfrm>
            <a:off x="6032420" y="4005064"/>
            <a:ext cx="865943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hr-HR" dirty="0"/>
              <a:t>NEVEN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333" y="4639573"/>
            <a:ext cx="257175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niOkvir 5"/>
          <p:cNvSpPr txBox="1"/>
          <p:nvPr/>
        </p:nvSpPr>
        <p:spPr>
          <a:xfrm>
            <a:off x="5519937" y="5264983"/>
            <a:ext cx="1061253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hr-HR" dirty="0"/>
              <a:t>KADULJA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6852" y="209361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kstniOkvir 6"/>
          <p:cNvSpPr txBox="1"/>
          <p:nvPr/>
        </p:nvSpPr>
        <p:spPr>
          <a:xfrm>
            <a:off x="9110073" y="3902313"/>
            <a:ext cx="872931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hr-HR" dirty="0"/>
              <a:t>MENTA</a:t>
            </a:r>
          </a:p>
        </p:txBody>
      </p:sp>
    </p:spTree>
    <p:extLst>
      <p:ext uri="{BB962C8B-B14F-4D97-AF65-F5344CB8AC3E}">
        <p14:creationId xmlns:p14="http://schemas.microsoft.com/office/powerpoint/2010/main" val="2960180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720303" y="891943"/>
            <a:ext cx="8531044" cy="48143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3200" b="1" u="sng" dirty="0"/>
              <a:t>Ponovimo</a:t>
            </a:r>
          </a:p>
          <a:p>
            <a:r>
              <a:rPr lang="hr-HR" sz="3200" dirty="0"/>
              <a:t>Što je priroda?</a:t>
            </a:r>
          </a:p>
          <a:p>
            <a:r>
              <a:rPr lang="hr-HR" sz="3200" dirty="0"/>
              <a:t>Kako dijelimo prirodu?</a:t>
            </a:r>
          </a:p>
          <a:p>
            <a:r>
              <a:rPr lang="hr-HR" sz="3200" dirty="0"/>
              <a:t>Koje su osobine živih bića?</a:t>
            </a:r>
          </a:p>
          <a:p>
            <a:r>
              <a:rPr lang="hr-HR" sz="3200" dirty="0"/>
              <a:t>Ovisi li živa priroda o neživoj? Objasni.</a:t>
            </a:r>
          </a:p>
        </p:txBody>
      </p:sp>
    </p:spTree>
    <p:extLst>
      <p:ext uri="{BB962C8B-B14F-4D97-AF65-F5344CB8AC3E}">
        <p14:creationId xmlns:p14="http://schemas.microsoft.com/office/powerpoint/2010/main" val="3156176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071664" y="231229"/>
            <a:ext cx="10043746" cy="1325563"/>
          </a:xfrm>
        </p:spPr>
        <p:txBody>
          <a:bodyPr>
            <a:normAutofit/>
          </a:bodyPr>
          <a:lstStyle/>
          <a:p>
            <a:r>
              <a:rPr lang="hr-HR" dirty="0"/>
              <a:t>BILJKE ZA IZRADU ODJEĆE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976" y="2092276"/>
            <a:ext cx="2952328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887" y="2164284"/>
            <a:ext cx="3696487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niOkvir 3"/>
          <p:cNvSpPr txBox="1"/>
          <p:nvPr/>
        </p:nvSpPr>
        <p:spPr>
          <a:xfrm>
            <a:off x="2887408" y="5576845"/>
            <a:ext cx="1455463" cy="58477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hr-HR" sz="3200" dirty="0"/>
              <a:t>PAMUK</a:t>
            </a:r>
          </a:p>
        </p:txBody>
      </p:sp>
      <p:sp>
        <p:nvSpPr>
          <p:cNvPr id="5" name="TekstniOkvir 4"/>
          <p:cNvSpPr txBox="1"/>
          <p:nvPr/>
        </p:nvSpPr>
        <p:spPr>
          <a:xfrm>
            <a:off x="7412152" y="5431716"/>
            <a:ext cx="873957" cy="58477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hr-HR" sz="3200" dirty="0"/>
              <a:t>LAN</a:t>
            </a:r>
          </a:p>
        </p:txBody>
      </p:sp>
    </p:spTree>
    <p:extLst>
      <p:ext uri="{BB962C8B-B14F-4D97-AF65-F5344CB8AC3E}">
        <p14:creationId xmlns:p14="http://schemas.microsoft.com/office/powerpoint/2010/main" val="188256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97280" y="548680"/>
            <a:ext cx="10771632" cy="630932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r-HR" sz="3200" dirty="0"/>
              <a:t>		</a:t>
            </a:r>
            <a:r>
              <a:rPr lang="hr-HR" sz="5200" dirty="0"/>
              <a:t>ŽIVI SVIJET- BILJKE</a:t>
            </a:r>
          </a:p>
          <a:p>
            <a:pPr marL="0" indent="0">
              <a:buNone/>
            </a:pPr>
            <a:r>
              <a:rPr lang="hr-HR" sz="4100" dirty="0">
                <a:solidFill>
                  <a:srgbClr val="FF0000"/>
                </a:solidFill>
              </a:rPr>
              <a:t>BILJKE </a:t>
            </a:r>
            <a:r>
              <a:rPr lang="hr-HR" sz="4100" dirty="0"/>
              <a:t>- živa bića</a:t>
            </a:r>
          </a:p>
          <a:p>
            <a:pPr marL="0" indent="0">
              <a:buNone/>
            </a:pPr>
            <a:r>
              <a:rPr lang="hr-HR" sz="4100" dirty="0">
                <a:solidFill>
                  <a:srgbClr val="FF0000"/>
                </a:solidFill>
              </a:rPr>
              <a:t>OBILJEŽJA BILJAKA</a:t>
            </a:r>
            <a:r>
              <a:rPr lang="hr-HR" sz="4100" dirty="0"/>
              <a:t>: niču, rastu…</a:t>
            </a:r>
          </a:p>
          <a:p>
            <a:pPr marL="0" indent="0">
              <a:buNone/>
            </a:pPr>
            <a:r>
              <a:rPr lang="hr-HR" sz="4100" dirty="0">
                <a:solidFill>
                  <a:srgbClr val="FF0000"/>
                </a:solidFill>
              </a:rPr>
              <a:t>RAZMNOŽAVANJE BILJAKA</a:t>
            </a:r>
            <a:r>
              <a:rPr lang="hr-HR" sz="4100" dirty="0"/>
              <a:t>: oprašivanjem-kukci, čovjek, vjetar</a:t>
            </a:r>
          </a:p>
          <a:p>
            <a:pPr marL="0" indent="0">
              <a:buNone/>
            </a:pPr>
            <a:r>
              <a:rPr lang="hr-HR" sz="4100" dirty="0">
                <a:solidFill>
                  <a:srgbClr val="FF0000"/>
                </a:solidFill>
              </a:rPr>
              <a:t>DIJELOVI BILJKE I NJIHOVE FUNKCIJE</a:t>
            </a:r>
          </a:p>
          <a:p>
            <a:pPr marL="0" indent="0">
              <a:buNone/>
            </a:pPr>
            <a:r>
              <a:rPr lang="hr-HR" sz="4100" dirty="0">
                <a:solidFill>
                  <a:srgbClr val="FF0000"/>
                </a:solidFill>
              </a:rPr>
              <a:t>DRVENASTA BILJKA </a:t>
            </a:r>
            <a:r>
              <a:rPr lang="hr-HR" sz="4100" dirty="0"/>
              <a:t>(drvo jabuke) i </a:t>
            </a:r>
            <a:r>
              <a:rPr lang="hr-HR" sz="4100" dirty="0">
                <a:solidFill>
                  <a:srgbClr val="FF0000"/>
                </a:solidFill>
              </a:rPr>
              <a:t>ZELJASTA BILJKA</a:t>
            </a:r>
            <a:r>
              <a:rPr lang="hr-HR" sz="4100" dirty="0"/>
              <a:t> (rotkvica, kupus)</a:t>
            </a:r>
          </a:p>
          <a:p>
            <a:pPr marL="0" indent="0">
              <a:buNone/>
            </a:pPr>
            <a:r>
              <a:rPr lang="hr-HR" sz="4100">
                <a:solidFill>
                  <a:srgbClr val="FF0000"/>
                </a:solidFill>
              </a:rPr>
              <a:t>PREHRANA </a:t>
            </a:r>
            <a:r>
              <a:rPr lang="hr-HR" sz="4100" dirty="0">
                <a:solidFill>
                  <a:srgbClr val="FF0000"/>
                </a:solidFill>
              </a:rPr>
              <a:t>ČOVJEKA</a:t>
            </a:r>
            <a:r>
              <a:rPr lang="hr-HR" sz="4100" dirty="0"/>
              <a:t>: voće, povrće, začini</a:t>
            </a:r>
          </a:p>
          <a:p>
            <a:pPr marL="0" indent="0">
              <a:buNone/>
            </a:pPr>
            <a:r>
              <a:rPr lang="hr-HR" sz="4100" dirty="0">
                <a:solidFill>
                  <a:srgbClr val="FF0000"/>
                </a:solidFill>
              </a:rPr>
              <a:t>LJEKOVITO BILJE</a:t>
            </a:r>
            <a:r>
              <a:rPr lang="hr-HR" sz="4100" dirty="0"/>
              <a:t>: neven, lavanda, kamilica, kadulja, bazga…</a:t>
            </a:r>
          </a:p>
          <a:p>
            <a:pPr marL="0" indent="0">
              <a:buNone/>
            </a:pPr>
            <a:r>
              <a:rPr lang="hr-HR" sz="4100" dirty="0">
                <a:solidFill>
                  <a:srgbClr val="FF0000"/>
                </a:solidFill>
              </a:rPr>
              <a:t>IZRADA ODJEĆE</a:t>
            </a:r>
            <a:r>
              <a:rPr lang="hr-HR" sz="4100" dirty="0"/>
              <a:t>: lan, pamuk</a:t>
            </a:r>
          </a:p>
          <a:p>
            <a:pPr marL="0" indent="0">
              <a:buNone/>
            </a:pPr>
            <a:endParaRPr lang="hr-HR" sz="3200" dirty="0"/>
          </a:p>
        </p:txBody>
      </p:sp>
    </p:spTree>
    <p:extLst>
      <p:ext uri="{BB962C8B-B14F-4D97-AF65-F5344CB8AC3E}">
        <p14:creationId xmlns:p14="http://schemas.microsoft.com/office/powerpoint/2010/main" val="34289841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DOMAĆA ZADAĆA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3200" dirty="0"/>
              <a:t>UDŽBENIK, str. 26. i 27.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F8A7DB-AA61-43C5-B358-A2C53B97D522}"/>
              </a:ext>
            </a:extLst>
          </p:cNvPr>
          <p:cNvSpPr txBox="1"/>
          <p:nvPr/>
        </p:nvSpPr>
        <p:spPr>
          <a:xfrm>
            <a:off x="1181924" y="6311900"/>
            <a:ext cx="79529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dirty="0"/>
              <a:t>Osmislile: Josipa Masnić i Kristina Knežević, OŠ Bartula Kašića, Zadar</a:t>
            </a:r>
            <a:endParaRPr lang="hr-HR" sz="1800" dirty="0"/>
          </a:p>
        </p:txBody>
      </p:sp>
    </p:spTree>
    <p:extLst>
      <p:ext uri="{BB962C8B-B14F-4D97-AF65-F5344CB8AC3E}">
        <p14:creationId xmlns:p14="http://schemas.microsoft.com/office/powerpoint/2010/main" val="2918959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823C90D-8AA1-4C20-BCF5-BD3789545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1978" y="2238734"/>
            <a:ext cx="10012172" cy="3038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343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DF40726-9B19-4165-9C26-757D16E19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71855" y="939759"/>
            <a:ext cx="5157216" cy="3776975"/>
          </a:xfrm>
        </p:spPr>
        <p:txBody>
          <a:bodyPr>
            <a:normAutofit/>
          </a:bodyPr>
          <a:lstStyle/>
          <a:p>
            <a:r>
              <a:rPr lang="hr-HR" sz="3600" dirty="0"/>
              <a:t>Jesu li biljke živa ili neživa priroda?</a:t>
            </a:r>
          </a:p>
          <a:p>
            <a:r>
              <a:rPr lang="hr-HR" sz="3600" dirty="0"/>
              <a:t>Biljke su dio </a:t>
            </a:r>
            <a:r>
              <a:rPr lang="hr-HR" sz="3600" dirty="0">
                <a:solidFill>
                  <a:srgbClr val="FF0000"/>
                </a:solidFill>
              </a:rPr>
              <a:t>žive prirode</a:t>
            </a:r>
            <a:r>
              <a:rPr lang="hr-HR" sz="3600" dirty="0"/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C03E86-0216-47D1-B9D3-16CB3AC245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123" b="-1"/>
          <a:stretch/>
        </p:blipFill>
        <p:spPr>
          <a:xfrm>
            <a:off x="6190488" y="566928"/>
            <a:ext cx="5157216" cy="528619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089CB41-F399-4AEB-980C-5BFB1049C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6112341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FC967B-3DD6-463D-9DB9-6E4419AE0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096768" y="3817404"/>
            <a:ext cx="54864" cy="45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81769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b="1" dirty="0"/>
              <a:t>Živi svijet - biljke</a:t>
            </a:r>
          </a:p>
        </p:txBody>
      </p:sp>
    </p:spTree>
    <p:extLst>
      <p:ext uri="{BB962C8B-B14F-4D97-AF65-F5344CB8AC3E}">
        <p14:creationId xmlns:p14="http://schemas.microsoft.com/office/powerpoint/2010/main" val="438717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987041" y="1052737"/>
            <a:ext cx="6196405" cy="46703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3200" dirty="0"/>
              <a:t>Biljke:</a:t>
            </a:r>
          </a:p>
          <a:p>
            <a:pPr marL="0" indent="0">
              <a:buNone/>
            </a:pPr>
            <a:r>
              <a:rPr lang="hr-HR" sz="3200" dirty="0"/>
              <a:t>- </a:t>
            </a:r>
            <a:r>
              <a:rPr lang="hr-HR" sz="3200" b="1" dirty="0">
                <a:solidFill>
                  <a:srgbClr val="00B050"/>
                </a:solidFill>
              </a:rPr>
              <a:t>niču (rađaju se)</a:t>
            </a:r>
          </a:p>
          <a:p>
            <a:pPr marL="0" indent="0">
              <a:buNone/>
            </a:pPr>
            <a:r>
              <a:rPr lang="hr-HR" sz="3200" b="1" dirty="0">
                <a:solidFill>
                  <a:srgbClr val="00B050"/>
                </a:solidFill>
              </a:rPr>
              <a:t>- rastu</a:t>
            </a:r>
          </a:p>
          <a:p>
            <a:pPr marL="0" indent="0">
              <a:buNone/>
            </a:pPr>
            <a:r>
              <a:rPr lang="hr-HR" sz="3200" b="1" dirty="0">
                <a:solidFill>
                  <a:srgbClr val="00B050"/>
                </a:solidFill>
              </a:rPr>
              <a:t>- razmnožavaju se</a:t>
            </a:r>
          </a:p>
          <a:p>
            <a:pPr marL="0" indent="0">
              <a:buNone/>
            </a:pPr>
            <a:r>
              <a:rPr lang="hr-HR" sz="3200" b="1" dirty="0">
                <a:solidFill>
                  <a:srgbClr val="00B050"/>
                </a:solidFill>
              </a:rPr>
              <a:t>- hrane se </a:t>
            </a:r>
          </a:p>
          <a:p>
            <a:pPr marL="0" indent="0">
              <a:buNone/>
            </a:pPr>
            <a:r>
              <a:rPr lang="hr-HR" sz="3200" b="1" dirty="0">
                <a:solidFill>
                  <a:srgbClr val="00B050"/>
                </a:solidFill>
              </a:rPr>
              <a:t>- dišu</a:t>
            </a:r>
          </a:p>
          <a:p>
            <a:pPr marL="0" indent="0">
              <a:buNone/>
            </a:pPr>
            <a:r>
              <a:rPr lang="hr-HR" sz="3200" b="1" dirty="0">
                <a:solidFill>
                  <a:srgbClr val="00B050"/>
                </a:solidFill>
              </a:rPr>
              <a:t>- stare</a:t>
            </a:r>
          </a:p>
          <a:p>
            <a:pPr marL="0" indent="0">
              <a:buNone/>
            </a:pPr>
            <a:r>
              <a:rPr lang="hr-HR" sz="3200" b="1" dirty="0">
                <a:solidFill>
                  <a:srgbClr val="00B050"/>
                </a:solidFill>
              </a:rPr>
              <a:t>- venu (umiru)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5A3063-0691-4178-AB42-5F8E603B12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475"/>
          <a:stretch/>
        </p:blipFill>
        <p:spPr>
          <a:xfrm>
            <a:off x="7287768" y="1476447"/>
            <a:ext cx="3477768" cy="390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32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234865" y="913813"/>
            <a:ext cx="6638119" cy="5030373"/>
          </a:xfrm>
        </p:spPr>
        <p:txBody>
          <a:bodyPr>
            <a:normAutofit/>
          </a:bodyPr>
          <a:lstStyle/>
          <a:p>
            <a:r>
              <a:rPr lang="hr-HR" sz="3200" dirty="0"/>
              <a:t>Što je biljci potrebno za rast i razvoj?</a:t>
            </a:r>
          </a:p>
          <a:p>
            <a:pPr marL="0" indent="0">
              <a:buNone/>
            </a:pPr>
            <a:r>
              <a:rPr lang="hr-HR" sz="3200" dirty="0"/>
              <a:t>- </a:t>
            </a:r>
            <a:r>
              <a:rPr lang="hr-HR" sz="3200" b="1" dirty="0">
                <a:solidFill>
                  <a:srgbClr val="FF0000"/>
                </a:solidFill>
              </a:rPr>
              <a:t>svjetlost</a:t>
            </a:r>
          </a:p>
          <a:p>
            <a:pPr marL="0" indent="0">
              <a:buNone/>
            </a:pPr>
            <a:r>
              <a:rPr lang="hr-HR" sz="3200" b="1" dirty="0">
                <a:solidFill>
                  <a:srgbClr val="FF0000"/>
                </a:solidFill>
              </a:rPr>
              <a:t>- toplina</a:t>
            </a:r>
          </a:p>
          <a:p>
            <a:pPr marL="0" indent="0">
              <a:buNone/>
            </a:pPr>
            <a:r>
              <a:rPr lang="hr-HR" sz="3200" b="1" dirty="0">
                <a:solidFill>
                  <a:srgbClr val="FF0000"/>
                </a:solidFill>
              </a:rPr>
              <a:t>- zrak</a:t>
            </a:r>
          </a:p>
          <a:p>
            <a:pPr marL="0" indent="0">
              <a:buNone/>
            </a:pPr>
            <a:r>
              <a:rPr lang="hr-HR" sz="3200" b="1" dirty="0">
                <a:solidFill>
                  <a:srgbClr val="FF0000"/>
                </a:solidFill>
              </a:rPr>
              <a:t>- voda</a:t>
            </a:r>
          </a:p>
          <a:p>
            <a:pPr marL="0" indent="0">
              <a:buNone/>
            </a:pPr>
            <a:r>
              <a:rPr lang="hr-HR" sz="3200" b="1" dirty="0">
                <a:solidFill>
                  <a:srgbClr val="FF0000"/>
                </a:solidFill>
              </a:rPr>
              <a:t>- hrana</a:t>
            </a:r>
          </a:p>
          <a:p>
            <a:pPr marL="0" indent="0">
              <a:buNone/>
            </a:pPr>
            <a:r>
              <a:rPr lang="hr-HR" sz="3200" dirty="0"/>
              <a:t>Kako biljke dolaze do hrane?</a:t>
            </a:r>
          </a:p>
          <a:p>
            <a:pPr marL="0" indent="0">
              <a:buNone/>
            </a:pPr>
            <a:r>
              <a:rPr lang="hr-HR" sz="3200" dirty="0"/>
              <a:t>Biljke proizvode hranu za sebe i ostala živa bića.</a:t>
            </a:r>
          </a:p>
          <a:p>
            <a:pPr>
              <a:buFontTx/>
              <a:buChar char="-"/>
            </a:pPr>
            <a:endParaRPr lang="hr-HR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83054A-1386-4D09-8F6C-E254E11C06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4350"/>
          <a:stretch/>
        </p:blipFill>
        <p:spPr>
          <a:xfrm>
            <a:off x="8260080" y="722376"/>
            <a:ext cx="3563140" cy="4449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929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5FAA02E-D980-4F53-9AE0-FDC7A049C8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1238" y="875037"/>
            <a:ext cx="9920474" cy="4604440"/>
          </a:xfrm>
        </p:spPr>
      </p:pic>
    </p:spTree>
    <p:extLst>
      <p:ext uri="{BB962C8B-B14F-4D97-AF65-F5344CB8AC3E}">
        <p14:creationId xmlns:p14="http://schemas.microsoft.com/office/powerpoint/2010/main" val="1115745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Uzgoj biljaka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236900" y="1505585"/>
            <a:ext cx="10043747" cy="4351338"/>
          </a:xfrm>
        </p:spPr>
        <p:txBody>
          <a:bodyPr>
            <a:normAutofit/>
          </a:bodyPr>
          <a:lstStyle/>
          <a:p>
            <a:r>
              <a:rPr lang="hr-HR" b="1" dirty="0"/>
              <a:t>Potrebno je </a:t>
            </a:r>
            <a:r>
              <a:rPr lang="hr-HR" b="1" dirty="0">
                <a:solidFill>
                  <a:srgbClr val="FF0000"/>
                </a:solidFill>
              </a:rPr>
              <a:t>ZDRAVU SJEMENKU </a:t>
            </a:r>
            <a:r>
              <a:rPr lang="hr-HR" b="1" dirty="0"/>
              <a:t>posijati u zemlju.</a:t>
            </a:r>
          </a:p>
          <a:p>
            <a:r>
              <a:rPr lang="hr-HR" b="1" dirty="0"/>
              <a:t>Ako ima dovoljno </a:t>
            </a:r>
            <a:r>
              <a:rPr lang="hr-HR" b="1" dirty="0">
                <a:solidFill>
                  <a:srgbClr val="FF0000"/>
                </a:solidFill>
              </a:rPr>
              <a:t>vode, zraka i topline </a:t>
            </a:r>
            <a:r>
              <a:rPr lang="hr-HR" b="1" dirty="0"/>
              <a:t>iz sjemenke će niknuti biljka.</a:t>
            </a:r>
          </a:p>
          <a:p>
            <a:r>
              <a:rPr lang="hr-HR" b="1" dirty="0"/>
              <a:t>Za njezin daljnji rast potrebna je </a:t>
            </a:r>
            <a:r>
              <a:rPr lang="hr-HR" b="1" dirty="0">
                <a:solidFill>
                  <a:srgbClr val="FF0000"/>
                </a:solidFill>
              </a:rPr>
              <a:t>svjetlost</a:t>
            </a:r>
            <a:r>
              <a:rPr lang="hr-HR" b="1" dirty="0"/>
              <a:t>.</a:t>
            </a:r>
          </a:p>
          <a:p>
            <a:r>
              <a:rPr lang="hr-HR" b="1" dirty="0"/>
              <a:t>Nakon nekog vremena biljka </a:t>
            </a:r>
            <a:r>
              <a:rPr lang="hr-HR" b="1" dirty="0">
                <a:solidFill>
                  <a:srgbClr val="FF0000"/>
                </a:solidFill>
              </a:rPr>
              <a:t>cvjetnjača</a:t>
            </a:r>
            <a:r>
              <a:rPr lang="hr-HR" b="1" dirty="0"/>
              <a:t> će procvjetati, a zatim će imati plodove</a:t>
            </a:r>
            <a:r>
              <a:rPr lang="hr-HR" dirty="0"/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6A140C-45DE-4BE2-A7AF-6761F8DC75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1334" y="4676484"/>
            <a:ext cx="3343938" cy="10387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0C6A09-7FD5-41E2-9FEF-640A55783B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510" y="3938021"/>
            <a:ext cx="3962953" cy="26578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88443A0-F94A-44BE-A35B-BBAFED5A3D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4047" y="4208547"/>
            <a:ext cx="1638529" cy="49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033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1234</TotalTime>
  <Words>373</Words>
  <Application>Microsoft Office PowerPoint</Application>
  <PresentationFormat>Widescreen</PresentationFormat>
  <Paragraphs>77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Živi svijet - biljke</vt:lpstr>
      <vt:lpstr>PowerPoint Presentation</vt:lpstr>
      <vt:lpstr>PowerPoint Presentation</vt:lpstr>
      <vt:lpstr>PowerPoint Presentation</vt:lpstr>
      <vt:lpstr>Uzgoj biljaka</vt:lpstr>
      <vt:lpstr>PowerPoint Presentation</vt:lpstr>
      <vt:lpstr>PowerPoint Presentation</vt:lpstr>
      <vt:lpstr>PowerPoint Presentation</vt:lpstr>
      <vt:lpstr>RAZMNOŽAVANJE BILJKE</vt:lpstr>
      <vt:lpstr>PowerPoint Presentation</vt:lpstr>
      <vt:lpstr>BILJKE U PREHRANI ČOVJEKA</vt:lpstr>
      <vt:lpstr>PowerPoint Presentation</vt:lpstr>
      <vt:lpstr>PowerPoint Presentation</vt:lpstr>
      <vt:lpstr>PowerPoint Presentation</vt:lpstr>
      <vt:lpstr>LJEKOVITO BILJE</vt:lpstr>
      <vt:lpstr>BILJKE ZA IZRADU ODJEĆE</vt:lpstr>
      <vt:lpstr>PowerPoint Presentation</vt:lpstr>
      <vt:lpstr>DOMAĆA ZADAĆA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Rutva Primorac</dc:creator>
  <cp:lastModifiedBy>Gordana Ivančić</cp:lastModifiedBy>
  <cp:revision>45</cp:revision>
  <dcterms:created xsi:type="dcterms:W3CDTF">2021-01-07T17:35:15Z</dcterms:created>
  <dcterms:modified xsi:type="dcterms:W3CDTF">2021-10-14T13:01:53Z</dcterms:modified>
</cp:coreProperties>
</file>